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21"/>
  </p:notesMasterIdLst>
  <p:sldIdLst>
    <p:sldId id="256" r:id="rId2"/>
    <p:sldId id="260" r:id="rId3"/>
    <p:sldId id="268" r:id="rId4"/>
    <p:sldId id="269" r:id="rId5"/>
    <p:sldId id="270" r:id="rId6"/>
    <p:sldId id="267" r:id="rId7"/>
    <p:sldId id="259" r:id="rId8"/>
    <p:sldId id="271" r:id="rId9"/>
    <p:sldId id="264" r:id="rId10"/>
    <p:sldId id="266" r:id="rId11"/>
    <p:sldId id="257" r:id="rId12"/>
    <p:sldId id="261" r:id="rId13"/>
    <p:sldId id="265" r:id="rId14"/>
    <p:sldId id="262" r:id="rId15"/>
    <p:sldId id="272" r:id="rId16"/>
    <p:sldId id="273" r:id="rId17"/>
    <p:sldId id="275" r:id="rId18"/>
    <p:sldId id="258" r:id="rId19"/>
    <p:sldId id="276" r:id="rId20"/>
  </p:sldIdLst>
  <p:sldSz cx="9144000" cy="6858000" type="screen4x3"/>
  <p:notesSz cx="6858000" cy="9144000"/>
  <p:custDataLst>
    <p:tags r:id="rId22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  <a:srgbClr val="000000"/>
    <a:srgbClr val="009900"/>
    <a:srgbClr val="333333"/>
    <a:srgbClr val="808080"/>
    <a:srgbClr val="5F5F5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E30651-D9AF-4DD3-85BF-E0071EE01712}" v="11" dt="2021-06-05T17:14:29.4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7906" autoAdjust="0"/>
  </p:normalViewPr>
  <p:slideViewPr>
    <p:cSldViewPr>
      <p:cViewPr varScale="1">
        <p:scale>
          <a:sx n="64" d="100"/>
          <a:sy n="64" d="100"/>
        </p:scale>
        <p:origin x="147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Relationship Id="rId27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0BE494C-1ADD-405F-B163-81CD2BB848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7B980A0-3E47-42C1-B061-E3EBE3369DF1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BC016C-F5BB-4899-A5CE-85A874DA7E39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9AF299B-6955-47E0-90A1-2BEA1CCD2FE7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834BE61-2A46-4B74-81A8-D38D1B55814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3F2652-55AE-4DE1-BD5D-B6578E21B9F6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6C5E0C0-1235-428B-B8EE-5042390AD2F8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BFB4697-7731-4D98-A5A5-C07552FBF0A3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/>
              <a:t>Cf. Sheed, Theology and Sanity, A Map of Life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DE19E8E-22DB-449D-B00C-C67A3249A69C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/>
              <a:t>Source of definitions: dictionary.com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4714199-1EFF-454F-819F-DB5673B4BF08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2339C8-21E8-404E-95B2-D99DCA86DE9B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/>
              <a:t>Frank Sheed, Theology for Beginners, chap. 1</a:t>
            </a:r>
          </a:p>
          <a:p>
            <a:pPr eaLnBrk="1" hangingPunct="1"/>
            <a:r>
              <a:rPr lang="en-US"/>
              <a:t>Frank Sheed, Catholic Evidence Training Outlines, p. 303f.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788BC16-E986-4539-B713-2073D1A31072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/>
              <a:t>Cf. Sheed, Theology for Beginners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D5CF86-F7F5-42FB-824E-1BB60B70A995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FCCF4CA-6352-4B18-94CD-0172F483F2E3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BC6E594-AC62-4C7C-894C-D759E3AE4721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5E656CA-3DF6-4FE2-B7AE-48A11A18A1F0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631CB14-2DA7-40C6-B997-5AA14EEC4EE9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40A66F-6786-4A7F-8191-397243C77189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B32BB5-CFD5-44B9-882B-F8E45C761041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47BFE4-54E3-4643-81AC-CB4DC0A3DCA5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01a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AA3F5-9D35-462E-9569-54E016001A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effectLst/>
        </p:spPr>
        <p:txBody>
          <a:bodyPr/>
          <a:lstStyle>
            <a:lvl1pPr>
              <a:defRPr baseline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 baseline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 baseline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 baseline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 baseline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52F046-62B5-411B-85D6-3F40F3AA7C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A2EF72-F1E6-416B-AB52-23006A2378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2ADB1-D5DC-4A60-85C7-D67DB9E495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698FB3-05E3-4D36-B7ED-5B65DE9AB3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B02057-D61F-4436-AE45-3F72AAFA84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64DCC3-CC78-4414-947E-84193B93DF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7010D0-26AC-48D9-99A3-7FCECDF1C6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862A88-226F-4072-8BDF-69938BE31D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27F5E5-BC8F-4385-A472-B3BA63DCCB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E14778-6A91-489E-83AD-20C2A87B44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001a"/>
          <p:cNvPicPr>
            <a:picLocks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948B90B-561B-4D47-B988-EF1B9DD1E0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gif"/><Relationship Id="rId3" Type="http://schemas.openxmlformats.org/officeDocument/2006/relationships/image" Target="../media/image33.gif"/><Relationship Id="rId7" Type="http://schemas.openxmlformats.org/officeDocument/2006/relationships/image" Target="../media/image37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gif"/><Relationship Id="rId5" Type="http://schemas.openxmlformats.org/officeDocument/2006/relationships/image" Target="../media/image35.gif"/><Relationship Id="rId10" Type="http://schemas.openxmlformats.org/officeDocument/2006/relationships/image" Target="../media/image40.gif"/><Relationship Id="rId4" Type="http://schemas.openxmlformats.org/officeDocument/2006/relationships/image" Target="../media/image34.gif"/><Relationship Id="rId9" Type="http://schemas.openxmlformats.org/officeDocument/2006/relationships/image" Target="../media/image39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image" Target="../media/image41.jpeg"/><Relationship Id="rId7" Type="http://schemas.openxmlformats.org/officeDocument/2006/relationships/image" Target="../media/image45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gif"/><Relationship Id="rId5" Type="http://schemas.openxmlformats.org/officeDocument/2006/relationships/image" Target="../media/image43.jpeg"/><Relationship Id="rId4" Type="http://schemas.openxmlformats.org/officeDocument/2006/relationships/image" Target="../media/image42.gif"/><Relationship Id="rId9" Type="http://schemas.openxmlformats.org/officeDocument/2006/relationships/image" Target="../media/image47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jpeg"/><Relationship Id="rId7" Type="http://schemas.openxmlformats.org/officeDocument/2006/relationships/image" Target="../media/image52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wmf"/><Relationship Id="rId5" Type="http://schemas.openxmlformats.org/officeDocument/2006/relationships/image" Target="../media/image50.jpeg"/><Relationship Id="rId10" Type="http://schemas.openxmlformats.org/officeDocument/2006/relationships/image" Target="../media/image55.jpeg"/><Relationship Id="rId4" Type="http://schemas.openxmlformats.org/officeDocument/2006/relationships/image" Target="../media/image49.jpeg"/><Relationship Id="rId9" Type="http://schemas.openxmlformats.org/officeDocument/2006/relationships/image" Target="../media/image5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Relationship Id="rId9" Type="http://schemas.openxmlformats.org/officeDocument/2006/relationships/image" Target="../media/image6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catholicsforisrael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914400"/>
            <a:ext cx="6705600" cy="1470025"/>
          </a:xfrm>
        </p:spPr>
        <p:txBody>
          <a:bodyPr/>
          <a:lstStyle/>
          <a:p>
            <a:pPr eaLnBrk="1" hangingPunct="1">
              <a:defRPr/>
            </a:pPr>
            <a:r>
              <a:rPr lang="en-US" sz="4800" dirty="0"/>
              <a:t>Man and His World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43200" y="2289175"/>
            <a:ext cx="5410200" cy="1292225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Our Search for Meaning </a:t>
            </a:r>
            <a:br>
              <a:rPr lang="en-US" dirty="0"/>
            </a:br>
            <a:r>
              <a:rPr lang="en-US" dirty="0"/>
              <a:t>and Happiness</a:t>
            </a:r>
          </a:p>
        </p:txBody>
      </p:sp>
      <p:pic>
        <p:nvPicPr>
          <p:cNvPr id="3076" name="Picture 6" descr="j039988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3887788"/>
            <a:ext cx="2971800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7" descr="j02893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788" y="838200"/>
            <a:ext cx="1751012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8" descr="j040977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295775"/>
            <a:ext cx="281940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/>
              <a:t>The World Out There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4267200" cy="6096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dirty="0"/>
              <a:t>The beauty of creation</a:t>
            </a:r>
          </a:p>
        </p:txBody>
      </p:sp>
      <p:pic>
        <p:nvPicPr>
          <p:cNvPr id="37893" name="Picture 5" descr="sunse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4057650"/>
            <a:ext cx="312420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6" descr="000-space-M3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2590800"/>
            <a:ext cx="36576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5" name="Picture 7" descr="Earth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00800" y="609600"/>
            <a:ext cx="2314575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800-Ocean18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7850" y="1480344"/>
            <a:ext cx="28448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Picture 3" descr="j040001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4624388"/>
            <a:ext cx="2438400" cy="162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j040128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2047" y="1504950"/>
            <a:ext cx="2606675" cy="208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9" name="Picture 7" descr="PH01196J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0400" y="4191000"/>
            <a:ext cx="2438400" cy="160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0" name="Picture 8" descr="j017745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1895" y="3886200"/>
            <a:ext cx="1780305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CA" dirty="0"/>
              <a:t>The Beauty</a:t>
            </a:r>
            <a:r>
              <a:rPr lang="en-CA" baseline="0" dirty="0"/>
              <a:t> of Creation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9" name="Picture 1027" descr="j03999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9525" y="4181475"/>
            <a:ext cx="3444875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0" name="Picture 1028" descr="PH02103J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0" y="609600"/>
            <a:ext cx="180975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1030" descr="j040003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2637" y="1447800"/>
            <a:ext cx="1274763" cy="191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3" name="Picture 1031" descr="j04032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9000" y="1691482"/>
            <a:ext cx="2667000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4" name="Picture 1032" descr="j014903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" y="3962400"/>
            <a:ext cx="3581400" cy="238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CA" sz="4400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+mj-ea"/>
                <a:cs typeface="+mj-cs"/>
              </a:rPr>
              <a:t>The Beauty</a:t>
            </a:r>
            <a:r>
              <a:rPr lang="en-CA" sz="4400" baseline="0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+mj-ea"/>
                <a:cs typeface="+mj-cs"/>
              </a:rPr>
              <a:t> of Creation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26" descr="Baby in hand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1765300"/>
            <a:ext cx="2660650" cy="186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Picture 1027" descr="Childre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4267200"/>
            <a:ext cx="3314700" cy="223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5" name="Picture 1029" descr="Family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7400" y="1658937"/>
            <a:ext cx="1981200" cy="190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6" name="Picture 1030" descr="j040222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25281" y="4038600"/>
            <a:ext cx="2865437" cy="230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686800" cy="1143000"/>
          </a:xfrm>
        </p:spPr>
        <p:txBody>
          <a:bodyPr/>
          <a:lstStyle/>
          <a:p>
            <a:r>
              <a:rPr lang="en-CA" dirty="0"/>
              <a:t>The Beauty of the Human Person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100"/>
                            </p:stCondLst>
                            <p:childTnLst>
                              <p:par>
                                <p:cTn id="16" presetID="29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/>
              <a:t>Does Life Have a Meaning?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5181600"/>
            <a:ext cx="8229600" cy="1219200"/>
          </a:xfrm>
          <a:effectLst/>
        </p:spPr>
        <p:txBody>
          <a:bodyPr/>
          <a:lstStyle/>
          <a:p>
            <a:pPr eaLnBrk="1" hangingPunct="1">
              <a:defRPr/>
            </a:pP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seemingly random course of life and human history. </a:t>
            </a:r>
          </a:p>
          <a:p>
            <a:pPr eaLnBrk="1" hangingPunct="1">
              <a:defRPr/>
            </a:pP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the meaning of life?</a:t>
            </a:r>
          </a:p>
          <a:p>
            <a:pPr eaLnBrk="1" hangingPunct="1">
              <a:defRPr/>
            </a:pP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Where do we come from? Where are we going?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522288" y="2971800"/>
            <a:ext cx="809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itchFamily="16" charset="0"/>
                <a:cs typeface="Times New Roman" pitchFamily="16" charset="0"/>
              </a:rPr>
              <a:t>Birth</a:t>
            </a:r>
          </a:p>
        </p:txBody>
      </p:sp>
      <p:sp>
        <p:nvSpPr>
          <p:cNvPr id="48133" name="Line 5"/>
          <p:cNvSpPr>
            <a:spLocks noChangeShapeType="1"/>
          </p:cNvSpPr>
          <p:nvPr/>
        </p:nvSpPr>
        <p:spPr bwMode="auto">
          <a:xfrm>
            <a:off x="1600200" y="3200400"/>
            <a:ext cx="6172200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/>
          <a:lstStyle/>
          <a:p>
            <a:endParaRPr lang="en-CA"/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7772400" y="2971800"/>
            <a:ext cx="911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itchFamily="16" charset="0"/>
                <a:cs typeface="Times New Roman" pitchFamily="16" charset="0"/>
              </a:rPr>
              <a:t>Death</a:t>
            </a:r>
          </a:p>
        </p:txBody>
      </p:sp>
      <p:pic>
        <p:nvPicPr>
          <p:cNvPr id="8199" name="Picture 7" descr="Bab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895475"/>
            <a:ext cx="144145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6" name="Picture 8" descr="Graveston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99325" y="3454400"/>
            <a:ext cx="1692275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7" name="Picture 9" descr="PH01763J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0" y="2057400"/>
            <a:ext cx="13716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8" name="Picture 10" descr="j030892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0200" y="3429000"/>
            <a:ext cx="1905000" cy="126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9" name="Picture 11" descr="j028494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6238" y="2063750"/>
            <a:ext cx="13716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40" name="Picture 12" descr="j017864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613" y="3352800"/>
            <a:ext cx="86201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5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75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75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475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175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875"/>
                            </p:stCondLst>
                            <p:childTnLst>
                              <p:par>
                                <p:cTn id="32" presetID="9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75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uild="p"/>
      <p:bldP spid="48132" grpId="0" autoUpdateAnimBg="0"/>
      <p:bldP spid="48133" grpId="0" animBg="1"/>
      <p:bldP spid="48134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763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Reality Check: Why Seek Truth?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5791200" cy="2514600"/>
          </a:xfrm>
        </p:spPr>
        <p:txBody>
          <a:bodyPr/>
          <a:lstStyle/>
          <a:p>
            <a:pPr eaLnBrk="1" hangingPunct="1">
              <a:defRPr/>
            </a:pPr>
            <a:r>
              <a:rPr lang="en-US" sz="2000" dirty="0"/>
              <a:t>The importance of seeing reality as it really is.</a:t>
            </a:r>
          </a:p>
          <a:p>
            <a:pPr eaLnBrk="1" hangingPunct="1">
              <a:defRPr/>
            </a:pPr>
            <a:r>
              <a:rPr lang="en-US" sz="2000" dirty="0"/>
              <a:t>A false view of reality is insanity; missing out on the very purpose of life.</a:t>
            </a:r>
          </a:p>
          <a:p>
            <a:pPr eaLnBrk="1" hangingPunct="1">
              <a:defRPr/>
            </a:pPr>
            <a:r>
              <a:rPr lang="en-US" sz="2000" dirty="0"/>
              <a:t>What determines my view of reality?</a:t>
            </a:r>
          </a:p>
          <a:p>
            <a:pPr lvl="1" eaLnBrk="1" hangingPunct="1">
              <a:defRPr/>
            </a:pPr>
            <a:r>
              <a:rPr lang="en-US" sz="1800" dirty="0"/>
              <a:t>Myself, my own experience?</a:t>
            </a:r>
          </a:p>
          <a:p>
            <a:pPr lvl="1" eaLnBrk="1" hangingPunct="1">
              <a:defRPr/>
            </a:pPr>
            <a:r>
              <a:rPr lang="en-US" sz="1800" dirty="0"/>
              <a:t>My family upbringing?</a:t>
            </a:r>
          </a:p>
          <a:p>
            <a:pPr lvl="1" eaLnBrk="1" hangingPunct="1">
              <a:defRPr/>
            </a:pPr>
            <a:r>
              <a:rPr lang="en-US" sz="1800" dirty="0"/>
              <a:t>Society and its accepted values?</a:t>
            </a:r>
          </a:p>
        </p:txBody>
      </p:sp>
      <p:pic>
        <p:nvPicPr>
          <p:cNvPr id="9220" name="Picture 5" descr="9-12_gu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4678363"/>
            <a:ext cx="1319212" cy="172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6" name="Picture 10" descr="j04003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00" y="4572000"/>
            <a:ext cx="2971800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8" name="Picture 12" descr="Untitled-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48400" y="2590800"/>
            <a:ext cx="2667000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3" name="Picture 7" descr="glass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81800" y="1295400"/>
            <a:ext cx="1828800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32" name="Picture 16" descr="fish_bik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5000" y="5080000"/>
            <a:ext cx="2133600" cy="154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5257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Popular Worldviews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447800"/>
            <a:ext cx="6400800" cy="4876800"/>
          </a:xfrm>
        </p:spPr>
        <p:txBody>
          <a:bodyPr/>
          <a:lstStyle/>
          <a:p>
            <a:pPr marL="336550" indent="-336550" eaLnBrk="1" hangingPunct="1">
              <a:defRPr/>
            </a:pPr>
            <a:r>
              <a:rPr lang="en-US" sz="1800" b="1" dirty="0"/>
              <a:t>Atheism</a:t>
            </a:r>
            <a:r>
              <a:rPr lang="en-US" sz="1800" dirty="0"/>
              <a:t>: God does not exist.</a:t>
            </a:r>
          </a:p>
          <a:p>
            <a:pPr marL="336550" indent="-336550" eaLnBrk="1" hangingPunct="1">
              <a:defRPr/>
            </a:pPr>
            <a:r>
              <a:rPr lang="en-US" sz="1800" b="1" dirty="0"/>
              <a:t>Agnosticism</a:t>
            </a:r>
            <a:r>
              <a:rPr lang="en-US" sz="1800" dirty="0"/>
              <a:t>: impossible to know whether God exists.</a:t>
            </a:r>
          </a:p>
          <a:p>
            <a:pPr marL="336550" indent="-336550" eaLnBrk="1" hangingPunct="1">
              <a:defRPr/>
            </a:pPr>
            <a:r>
              <a:rPr lang="en-US" sz="1800" b="1" dirty="0"/>
              <a:t>Naturalism</a:t>
            </a:r>
            <a:r>
              <a:rPr lang="en-US" sz="1800" dirty="0"/>
              <a:t>: all phenomena can be explained in terms of natural causes and laws.</a:t>
            </a:r>
          </a:p>
          <a:p>
            <a:pPr marL="336550" indent="-336550" eaLnBrk="1" hangingPunct="1">
              <a:defRPr/>
            </a:pPr>
            <a:r>
              <a:rPr lang="en-US" sz="1800" b="1" dirty="0"/>
              <a:t>Materialism</a:t>
            </a:r>
            <a:r>
              <a:rPr lang="en-US" sz="1800" dirty="0"/>
              <a:t>: physical matter is the only reality; everything, including thought, feeling, mind, and will, can be explained in terms of matter and physical phenomena. </a:t>
            </a:r>
          </a:p>
          <a:p>
            <a:pPr marL="336550" indent="-336550" eaLnBrk="1" hangingPunct="1">
              <a:defRPr/>
            </a:pPr>
            <a:r>
              <a:rPr lang="en-US" sz="1800" b="1" dirty="0"/>
              <a:t>Deism</a:t>
            </a:r>
            <a:r>
              <a:rPr lang="en-US" sz="1800" dirty="0"/>
              <a:t>: God created the universe and then abandoned it, assuming no control over life, exerting no influence on natural phenomena, and giving no supernatural revelation.</a:t>
            </a:r>
          </a:p>
          <a:p>
            <a:pPr marL="336550" indent="-336550" eaLnBrk="1" hangingPunct="1">
              <a:defRPr/>
            </a:pPr>
            <a:r>
              <a:rPr lang="en-US" sz="1800" b="1" dirty="0"/>
              <a:t>Pantheism</a:t>
            </a:r>
            <a:r>
              <a:rPr lang="en-US" sz="1800" dirty="0"/>
              <a:t>: we are all a part of God.</a:t>
            </a:r>
          </a:p>
          <a:p>
            <a:pPr marL="336550" indent="-336550" eaLnBrk="1" hangingPunct="1">
              <a:defRPr/>
            </a:pPr>
            <a:r>
              <a:rPr lang="en-US" sz="1800" b="1" dirty="0"/>
              <a:t>Relativism</a:t>
            </a:r>
            <a:r>
              <a:rPr lang="en-US" sz="1800" dirty="0"/>
              <a:t>: truth and moral values are not absolute but relative to the persons or groups holding them.</a:t>
            </a:r>
          </a:p>
          <a:p>
            <a:pPr marL="336550" indent="-336550" eaLnBrk="1" hangingPunct="1">
              <a:defRPr/>
            </a:pPr>
            <a:r>
              <a:rPr lang="en-US" sz="1800" b="1" dirty="0"/>
              <a:t>Theism</a:t>
            </a:r>
            <a:r>
              <a:rPr lang="en-US" sz="1800" dirty="0"/>
              <a:t>: God exists, is active in the world and in our lives, and has a good plan for humanity and for each person.</a:t>
            </a:r>
            <a:endParaRPr lang="en-US" sz="1800" u="sng" dirty="0"/>
          </a:p>
        </p:txBody>
      </p:sp>
      <p:pic>
        <p:nvPicPr>
          <p:cNvPr id="10244" name="Picture 4" descr="Earth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21488" y="3048000"/>
            <a:ext cx="2170112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 descr="glass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0" y="611188"/>
            <a:ext cx="2057400" cy="154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/>
              <a:t>Man: Strange Animal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4572000"/>
            <a:ext cx="4495800" cy="1828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400" dirty="0"/>
              <a:t>What is man?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000" dirty="0"/>
              <a:t>A random product of evolution?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000" dirty="0"/>
              <a:t>A highly evolved animal?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000" dirty="0"/>
              <a:t>A spiritual being, created in the image and likeness of God?</a:t>
            </a:r>
          </a:p>
        </p:txBody>
      </p:sp>
      <p:pic>
        <p:nvPicPr>
          <p:cNvPr id="43012" name="Picture 4" descr="j030345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0800" y="1524000"/>
            <a:ext cx="1600200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Picture 5" descr="j035464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86600" y="5257800"/>
            <a:ext cx="1066800" cy="99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4" name="Picture 6" descr="j035355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33800" y="3124200"/>
            <a:ext cx="152400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7" name="Picture 9" descr="j028300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53000" y="4251325"/>
            <a:ext cx="1616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8" name="Picture 10" descr="j028321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15200" y="533400"/>
            <a:ext cx="1143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9" name="Picture 11" descr="j0283959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22950" y="1981200"/>
            <a:ext cx="1320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0" name="Picture 12" descr="j031811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3400" y="2362200"/>
            <a:ext cx="14478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4" name="Picture 1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67600" y="3200400"/>
            <a:ext cx="1235075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9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" presetClass="entr" presetSubtype="9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200"/>
                            </p:stCondLst>
                            <p:childTnLst>
                              <p:par>
                                <p:cTn id="40" presetID="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3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3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uild="p" bldLvl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/>
              <a:t>The Human Person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752600"/>
            <a:ext cx="5638800" cy="3810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000" dirty="0"/>
              <a:t>Man has a body and lives in a material world.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 dirty="0"/>
              <a:t>A life-principle animates his body: the soul.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 dirty="0"/>
              <a:t>The mind has power over matter.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 dirty="0"/>
              <a:t>Every living body has a soul (plant, animal, human).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 dirty="0"/>
              <a:t>But man’s soul has special faculties: he thinks (abstract thoughts), feels, doubts, loves, creates, is capable of self-consciousness.</a:t>
            </a:r>
          </a:p>
          <a:p>
            <a:pPr eaLnBrk="1" hangingPunct="1">
              <a:defRPr/>
            </a:pPr>
            <a:r>
              <a:rPr lang="en-US" sz="2000" dirty="0"/>
              <a:t>Man’s soul is a spirit, with an intellect, </a:t>
            </a:r>
            <a:br>
              <a:rPr lang="en-US" sz="2000" dirty="0"/>
            </a:br>
            <a:r>
              <a:rPr lang="en-US" sz="2000" dirty="0"/>
              <a:t>will, and affections.</a:t>
            </a:r>
          </a:p>
        </p:txBody>
      </p:sp>
      <p:pic>
        <p:nvPicPr>
          <p:cNvPr id="46084" name="Picture 4" descr="Couple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4953000"/>
            <a:ext cx="243840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5181600" y="3429000"/>
            <a:ext cx="2514600" cy="2073275"/>
            <a:chOff x="3542" y="144"/>
            <a:chExt cx="1978" cy="1882"/>
          </a:xfrm>
        </p:grpSpPr>
        <p:pic>
          <p:nvPicPr>
            <p:cNvPr id="12298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542" y="1104"/>
              <a:ext cx="922" cy="9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299" name="AutoShape 8"/>
            <p:cNvSpPr>
              <a:spLocks noChangeArrowheads="1"/>
            </p:cNvSpPr>
            <p:nvPr/>
          </p:nvSpPr>
          <p:spPr bwMode="auto">
            <a:xfrm>
              <a:off x="3936" y="144"/>
              <a:ext cx="1584" cy="864"/>
            </a:xfrm>
            <a:prstGeom prst="cloudCallout">
              <a:avLst>
                <a:gd name="adj1" fmla="val -36301"/>
                <a:gd name="adj2" fmla="val 77546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en-US"/>
            </a:p>
          </p:txBody>
        </p:sp>
        <p:pic>
          <p:nvPicPr>
            <p:cNvPr id="12300" name="Picture 6" descr="equation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176" y="315"/>
              <a:ext cx="1152" cy="5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6090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48400" y="1905000"/>
            <a:ext cx="12954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91" name="Picture 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24800" y="2362200"/>
            <a:ext cx="798513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93" name="Picture 1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24600" y="304800"/>
            <a:ext cx="1600200" cy="119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94" name="Picture 1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91000" y="5654675"/>
            <a:ext cx="1295400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500"/>
                                        <p:tgtEl>
                                          <p:spTgt spid="46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8" dur="5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6" dur="5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46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0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82" name="Picture 14" descr="m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5656263"/>
            <a:ext cx="1447800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46482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Matter and Spirit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5943600" cy="2743200"/>
          </a:xfrm>
        </p:spPr>
        <p:txBody>
          <a:bodyPr/>
          <a:lstStyle/>
          <a:p>
            <a:pPr eaLnBrk="1" hangingPunct="1">
              <a:defRPr/>
            </a:pPr>
            <a:r>
              <a:rPr lang="en-US" sz="2000"/>
              <a:t>The world is a union of matter and spirit.</a:t>
            </a:r>
          </a:p>
          <a:p>
            <a:pPr eaLnBrk="1" hangingPunct="1">
              <a:defRPr/>
            </a:pPr>
            <a:r>
              <a:rPr lang="en-US" sz="2000"/>
              <a:t>Evidence for the world of spirit:</a:t>
            </a:r>
          </a:p>
          <a:p>
            <a:pPr lvl="1" eaLnBrk="1" hangingPunct="1">
              <a:defRPr/>
            </a:pPr>
            <a:r>
              <a:rPr lang="en-US" sz="1800"/>
              <a:t>Love</a:t>
            </a:r>
          </a:p>
          <a:p>
            <a:pPr lvl="1" eaLnBrk="1" hangingPunct="1">
              <a:defRPr/>
            </a:pPr>
            <a:r>
              <a:rPr lang="en-US" sz="1800"/>
              <a:t>The human person’s longing for “more.”</a:t>
            </a:r>
          </a:p>
          <a:p>
            <a:pPr lvl="1" eaLnBrk="1" hangingPunct="1">
              <a:defRPr/>
            </a:pPr>
            <a:r>
              <a:rPr lang="en-US" sz="1800"/>
              <a:t>The voice of man’s conscience.</a:t>
            </a:r>
          </a:p>
          <a:p>
            <a:pPr lvl="1" eaLnBrk="1" hangingPunct="1">
              <a:defRPr/>
            </a:pPr>
            <a:r>
              <a:rPr lang="en-US" sz="1800"/>
              <a:t>Man’s religious inclination (faith or superstition).</a:t>
            </a:r>
          </a:p>
          <a:p>
            <a:pPr lvl="1" eaLnBrk="1" hangingPunct="1">
              <a:defRPr/>
            </a:pPr>
            <a:r>
              <a:rPr lang="en-US" sz="1800"/>
              <a:t>Man’s search for ultimate meaning.</a:t>
            </a:r>
          </a:p>
          <a:p>
            <a:pPr lvl="1" eaLnBrk="1" hangingPunct="1">
              <a:defRPr/>
            </a:pPr>
            <a:r>
              <a:rPr lang="en-US" sz="1800"/>
              <a:t>Miracles and experiences of the supernatural.</a:t>
            </a:r>
          </a:p>
          <a:p>
            <a:pPr lvl="1" eaLnBrk="1" hangingPunct="1">
              <a:defRPr/>
            </a:pPr>
            <a:r>
              <a:rPr lang="en-US" sz="1800"/>
              <a:t>Out-of-body or near-death experiences.</a:t>
            </a:r>
          </a:p>
        </p:txBody>
      </p:sp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1981200"/>
            <a:ext cx="1014413" cy="152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0" y="1828800"/>
            <a:ext cx="1600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48400" y="3657600"/>
            <a:ext cx="1793875" cy="139382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</p:pic>
      <p:pic>
        <p:nvPicPr>
          <p:cNvPr id="32776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96200" y="5410200"/>
            <a:ext cx="1092200" cy="118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8" name="Picture 10" descr="seance%20copy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33800" y="5029200"/>
            <a:ext cx="2209800" cy="147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0" name="Picture 12" descr="tunnel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4800" y="4724400"/>
            <a:ext cx="1766888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3" name="Picture 15" descr="j017853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29400" y="304800"/>
            <a:ext cx="1905000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9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"/>
                            </p:stCondLst>
                            <p:childTnLst>
                              <p:par>
                                <p:cTn id="68" presetID="9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 bldLvl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/>
              <a:t>The Problem of Evil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4419600" cy="533400"/>
          </a:xfrm>
        </p:spPr>
        <p:txBody>
          <a:bodyPr/>
          <a:lstStyle/>
          <a:p>
            <a:pPr eaLnBrk="1" hangingPunct="1">
              <a:defRPr/>
            </a:pPr>
            <a:r>
              <a:rPr lang="en-US" sz="2000"/>
              <a:t>Why is there evil, pain, and suffering in the world?</a:t>
            </a:r>
          </a:p>
        </p:txBody>
      </p:sp>
      <p:pic>
        <p:nvPicPr>
          <p:cNvPr id="38916" name="Picture 4" descr="heroin addic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800" y="4343400"/>
            <a:ext cx="1465263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5" descr="Povert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4572000"/>
            <a:ext cx="1654175" cy="199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8" name="Picture 6" descr="crackbab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4200" y="304800"/>
            <a:ext cx="1752600" cy="134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1" name="Picture 9" descr="part%20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2590800"/>
            <a:ext cx="206057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2" name="Picture 10" descr="anger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05200" y="3886200"/>
            <a:ext cx="197485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3" name="Picture 11" descr="child gun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15200" y="2971800"/>
            <a:ext cx="1436688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5" name="Picture 13" descr="Starving-children-Indi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05400" y="1905000"/>
            <a:ext cx="2362200" cy="163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4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/>
              <a:t>Death: Longing for Immortality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3581400"/>
            <a:ext cx="4724400" cy="2438400"/>
          </a:xfrm>
        </p:spPr>
        <p:txBody>
          <a:bodyPr/>
          <a:lstStyle/>
          <a:p>
            <a:pPr eaLnBrk="1" hangingPunct="1">
              <a:defRPr/>
            </a:pPr>
            <a:r>
              <a:rPr lang="en-US" sz="2000"/>
              <a:t>The sense of abnormal loss at death;</a:t>
            </a:r>
          </a:p>
          <a:p>
            <a:pPr eaLnBrk="1" hangingPunct="1">
              <a:defRPr/>
            </a:pPr>
            <a:r>
              <a:rPr lang="en-US" sz="2000"/>
              <a:t>Man’s sense of moral goodness and desire for justice: that good be rewarded and evil punished.</a:t>
            </a:r>
          </a:p>
          <a:p>
            <a:pPr eaLnBrk="1" hangingPunct="1">
              <a:defRPr/>
            </a:pPr>
            <a:r>
              <a:rPr lang="en-US" sz="2000"/>
              <a:t>Man’s longing for immortality and infinite happiness.</a:t>
            </a:r>
          </a:p>
          <a:p>
            <a:pPr eaLnBrk="1" hangingPunct="1">
              <a:defRPr/>
            </a:pPr>
            <a:r>
              <a:rPr lang="en-US" sz="2000"/>
              <a:t>The mystery of the afterlife.</a:t>
            </a:r>
          </a:p>
        </p:txBody>
      </p:sp>
      <p:pic>
        <p:nvPicPr>
          <p:cNvPr id="45060" name="Picture 4" descr="9-11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2800" y="3810000"/>
            <a:ext cx="1806575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3" name="Picture 7" descr="1mourning-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1600200"/>
            <a:ext cx="22860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Rectangle 8"/>
          <p:cNvSpPr>
            <a:spLocks noChangeArrowheads="1"/>
          </p:cNvSpPr>
          <p:nvPr/>
        </p:nvSpPr>
        <p:spPr bwMode="auto">
          <a:xfrm>
            <a:off x="5235575" y="2457450"/>
            <a:ext cx="446563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45066" name="Picture 10" descr="jjj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00800" y="1447800"/>
            <a:ext cx="2286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8" name="Picture 12" descr="shchirov%20funeral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24400" y="4800600"/>
            <a:ext cx="2133600" cy="138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14" descr="041102_israel_hmed_6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1575" y="1752600"/>
            <a:ext cx="2232025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81000"/>
            <a:ext cx="5562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Longing for “More”…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676400"/>
            <a:ext cx="3733800" cy="1676400"/>
          </a:xfrm>
        </p:spPr>
        <p:txBody>
          <a:bodyPr/>
          <a:lstStyle/>
          <a:p>
            <a:pPr eaLnBrk="1" hangingPunct="1">
              <a:defRPr/>
            </a:pPr>
            <a:r>
              <a:rPr lang="en-US" sz="2400"/>
              <a:t>Man’s hunger for truth, goodness, and beauty.</a:t>
            </a:r>
          </a:p>
          <a:p>
            <a:pPr eaLnBrk="1" hangingPunct="1">
              <a:defRPr/>
            </a:pPr>
            <a:r>
              <a:rPr lang="en-US" sz="2400"/>
              <a:t>Man’s unquenchable thirst for love.</a:t>
            </a:r>
          </a:p>
        </p:txBody>
      </p:sp>
      <p:pic>
        <p:nvPicPr>
          <p:cNvPr id="16388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609600"/>
            <a:ext cx="25146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4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29400" y="3810000"/>
            <a:ext cx="17526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5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667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50" name="Picture 14" descr="Coupl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" y="4495800"/>
            <a:ext cx="173355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ntr" presetSubtype="32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000"/>
                                        <p:tgtEl>
                                          <p:spTgt spid="39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304800"/>
            <a:ext cx="1752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/>
              <a:t>God?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4114800" cy="2743200"/>
          </a:xfrm>
        </p:spPr>
        <p:txBody>
          <a:bodyPr/>
          <a:lstStyle/>
          <a:p>
            <a:pPr eaLnBrk="1" hangingPunct="1">
              <a:defRPr/>
            </a:pPr>
            <a:r>
              <a:rPr lang="en-US" sz="2000"/>
              <a:t>Is there “someone” out there who is in control – who can help us?</a:t>
            </a:r>
          </a:p>
          <a:p>
            <a:pPr eaLnBrk="1" hangingPunct="1">
              <a:defRPr/>
            </a:pPr>
            <a:r>
              <a:rPr lang="en-US" sz="2000"/>
              <a:t>An impersonal “higher power” or a personal, loving God?</a:t>
            </a:r>
          </a:p>
          <a:p>
            <a:pPr eaLnBrk="1" hangingPunct="1">
              <a:defRPr/>
            </a:pPr>
            <a:r>
              <a:rPr lang="en-US" sz="2000"/>
              <a:t>The problem of relativism: does man </a:t>
            </a:r>
            <a:r>
              <a:rPr lang="en-US" sz="2000" i="1"/>
              <a:t>invent </a:t>
            </a:r>
            <a:r>
              <a:rPr lang="en-US" sz="2000"/>
              <a:t>truth, or is he called to </a:t>
            </a:r>
            <a:r>
              <a:rPr lang="en-US" sz="2000" i="1"/>
              <a:t>discover </a:t>
            </a:r>
            <a:r>
              <a:rPr lang="en-US" sz="2000"/>
              <a:t>it?</a:t>
            </a: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517525" y="5408613"/>
            <a:ext cx="8169275" cy="925512"/>
          </a:xfrm>
          <a:prstGeom prst="rect">
            <a:avLst/>
          </a:prstGeom>
          <a:solidFill>
            <a:schemeClr val="bg2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i="1" dirty="0"/>
              <a:t>The desire for God is written in the human heart, because man is created by God and for God; and God never ceases to draw man to himself. Only in God will he find the truth and happiness he never stops searching for. </a:t>
            </a:r>
            <a:r>
              <a:rPr lang="en-US" sz="1600" i="1" dirty="0"/>
              <a:t>(CCC 27)</a:t>
            </a:r>
            <a:endParaRPr lang="en-US" i="1" dirty="0"/>
          </a:p>
        </p:txBody>
      </p:sp>
      <p:pic>
        <p:nvPicPr>
          <p:cNvPr id="17413" name="Picture 8" descr="PSUNX058"/>
          <p:cNvPicPr>
            <a:picLocks noChangeAspect="1" noChangeArrowheads="1"/>
          </p:cNvPicPr>
          <p:nvPr/>
        </p:nvPicPr>
        <p:blipFill>
          <a:blip r:embed="rId3" cstate="print"/>
          <a:srcRect t="1724"/>
          <a:stretch>
            <a:fillRect/>
          </a:stretch>
        </p:blipFill>
        <p:spPr bwMode="auto">
          <a:xfrm>
            <a:off x="5381625" y="381000"/>
            <a:ext cx="3152775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build="p"/>
      <p:bldP spid="5530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>
                <a:cs typeface="Arial" charset="0"/>
              </a:rPr>
              <a:t>Revelation?</a:t>
            </a:r>
          </a:p>
        </p:txBody>
      </p:sp>
      <p:pic>
        <p:nvPicPr>
          <p:cNvPr id="18435" name="Picture 3" descr="24 - Moses Tora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600200"/>
            <a:ext cx="3328988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4" name="Picture 4" descr="Jesus%20Crucified-A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1524000"/>
            <a:ext cx="4648200" cy="348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343400" y="5181600"/>
            <a:ext cx="4114800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US" sz="2200" dirty="0"/>
              <a:t>If God exists, does He have something to say to us? </a:t>
            </a:r>
          </a:p>
          <a:p>
            <a:pPr eaLnBrk="1" hangingPunct="1">
              <a:defRPr/>
            </a:pPr>
            <a:r>
              <a:rPr lang="en-US" sz="2200" dirty="0"/>
              <a:t>Has God spoken in history?</a:t>
            </a:r>
            <a:endParaRPr lang="en-GB" sz="22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/>
              <a:t>A Map of Life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76400"/>
            <a:ext cx="4419600" cy="4724400"/>
          </a:xfrm>
        </p:spPr>
        <p:txBody>
          <a:bodyPr/>
          <a:lstStyle/>
          <a:p>
            <a:pPr eaLnBrk="1" hangingPunct="1">
              <a:defRPr/>
            </a:pPr>
            <a:r>
              <a:rPr lang="en-US" sz="2000"/>
              <a:t>Divine revelation is a map that God has given us to show us the meaning of life.</a:t>
            </a:r>
          </a:p>
          <a:p>
            <a:pPr eaLnBrk="1" hangingPunct="1">
              <a:defRPr/>
            </a:pPr>
            <a:r>
              <a:rPr lang="en-US" sz="2000"/>
              <a:t>We can trust the map because God has given it to us.</a:t>
            </a:r>
          </a:p>
          <a:p>
            <a:pPr eaLnBrk="1" hangingPunct="1">
              <a:defRPr/>
            </a:pPr>
            <a:r>
              <a:rPr lang="en-US" sz="2000"/>
              <a:t>The map tells us:</a:t>
            </a:r>
          </a:p>
          <a:p>
            <a:pPr lvl="1" eaLnBrk="1" hangingPunct="1">
              <a:defRPr/>
            </a:pPr>
            <a:r>
              <a:rPr lang="en-US" sz="1800"/>
              <a:t>What we are to believe: Who we are, who God is, why we live…</a:t>
            </a:r>
          </a:p>
          <a:p>
            <a:pPr lvl="1" eaLnBrk="1" hangingPunct="1">
              <a:defRPr/>
            </a:pPr>
            <a:r>
              <a:rPr lang="en-US" sz="1800"/>
              <a:t>How we are to live</a:t>
            </a:r>
          </a:p>
          <a:p>
            <a:pPr eaLnBrk="1" hangingPunct="1">
              <a:defRPr/>
            </a:pPr>
            <a:r>
              <a:rPr lang="en-US" sz="2000"/>
              <a:t>We cannot live right if we ignore this map of life.</a:t>
            </a:r>
          </a:p>
          <a:p>
            <a:pPr eaLnBrk="1" hangingPunct="1">
              <a:defRPr/>
            </a:pPr>
            <a:r>
              <a:rPr lang="en-US" sz="2000"/>
              <a:t>It is our responsibility to pursue revelation and pass it on.</a:t>
            </a:r>
          </a:p>
        </p:txBody>
      </p:sp>
      <p:pic>
        <p:nvPicPr>
          <p:cNvPr id="19460" name="Picture 4" descr="map-italy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2057400"/>
            <a:ext cx="3429000" cy="361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1104899"/>
            <a:ext cx="46482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Prayer/Meditation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3276600"/>
            <a:ext cx="8839200" cy="3200400"/>
          </a:xfrm>
        </p:spPr>
        <p:txBody>
          <a:bodyPr/>
          <a:lstStyle/>
          <a:p>
            <a:pPr eaLnBrk="1" hangingPunct="1">
              <a:defRPr/>
            </a:pPr>
            <a:r>
              <a:rPr lang="en-US" sz="2000" dirty="0"/>
              <a:t>I open myself to the truth that will set me free, that will help me to know myself, reach my full potential and discover true love. </a:t>
            </a:r>
          </a:p>
          <a:p>
            <a:pPr eaLnBrk="1" hangingPunct="1">
              <a:defRPr/>
            </a:pPr>
            <a:r>
              <a:rPr lang="en-US" sz="2000" dirty="0"/>
              <a:t>I want to see reality as it is. I want to </a:t>
            </a:r>
            <a:r>
              <a:rPr lang="en-US" sz="2000" i="1" dirty="0"/>
              <a:t>discover </a:t>
            </a:r>
            <a:r>
              <a:rPr lang="en-US" sz="2000" dirty="0"/>
              <a:t>the truth; not </a:t>
            </a:r>
            <a:r>
              <a:rPr lang="en-US" sz="2000" i="1" dirty="0"/>
              <a:t>invent </a:t>
            </a:r>
            <a:r>
              <a:rPr lang="en-US" sz="2000" dirty="0"/>
              <a:t>some wishful illusion or fantasy.</a:t>
            </a:r>
          </a:p>
          <a:p>
            <a:pPr marL="336550" indent="-336550">
              <a:defRPr/>
            </a:pPr>
            <a:r>
              <a:rPr lang="en-US" sz="2000" dirty="0"/>
              <a:t>Am I willing to let go of any illusions or lies that distort my view of reality?</a:t>
            </a:r>
          </a:p>
          <a:p>
            <a:pPr marL="336550" indent="-336550">
              <a:defRPr/>
            </a:pPr>
            <a:r>
              <a:rPr lang="en-US" sz="2000" dirty="0"/>
              <a:t>Am I willing to let go of false beliefs and bad habits, and to make changes in my life if necessary?</a:t>
            </a:r>
          </a:p>
          <a:p>
            <a:pPr marL="336550" indent="-336550">
              <a:defRPr/>
            </a:pPr>
            <a:r>
              <a:rPr lang="en-US" sz="2000" dirty="0"/>
              <a:t>God, if there is an infinitely just and good God who loves me and wants the best for me, I would like to know you.</a:t>
            </a:r>
          </a:p>
          <a:p>
            <a:pPr eaLnBrk="1" hangingPunct="1">
              <a:defRPr/>
            </a:pPr>
            <a:endParaRPr lang="en-US" sz="2000" dirty="0"/>
          </a:p>
        </p:txBody>
      </p:sp>
      <p:pic>
        <p:nvPicPr>
          <p:cNvPr id="2048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3600" y="457200"/>
            <a:ext cx="2514600" cy="2540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600"/>
              <a:t>Sources and Recommended Reading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077200" cy="1828800"/>
          </a:xfrm>
        </p:spPr>
        <p:txBody>
          <a:bodyPr/>
          <a:lstStyle/>
          <a:p>
            <a:pPr marL="369888" eaLnBrk="1" hangingPunct="1">
              <a:defRPr/>
            </a:pPr>
            <a:r>
              <a:rPr lang="en-US" sz="1800" dirty="0"/>
              <a:t>Frank </a:t>
            </a:r>
            <a:r>
              <a:rPr lang="en-US" sz="1800" dirty="0" err="1"/>
              <a:t>Sheed</a:t>
            </a:r>
            <a:r>
              <a:rPr lang="en-US" sz="1800" dirty="0"/>
              <a:t>, </a:t>
            </a:r>
            <a:r>
              <a:rPr lang="en-US" sz="1800" i="1" dirty="0"/>
              <a:t>A Map of Life, </a:t>
            </a:r>
            <a:r>
              <a:rPr lang="en-US" sz="1800" dirty="0"/>
              <a:t>New York: </a:t>
            </a:r>
            <a:r>
              <a:rPr lang="en-US" sz="1800" dirty="0" err="1"/>
              <a:t>Sheed</a:t>
            </a:r>
            <a:r>
              <a:rPr lang="en-US" sz="1800" dirty="0"/>
              <a:t> &amp; Ward, 1939.</a:t>
            </a:r>
          </a:p>
          <a:p>
            <a:pPr marL="369888" eaLnBrk="1" hangingPunct="1">
              <a:defRPr/>
            </a:pPr>
            <a:r>
              <a:rPr lang="en-US" sz="1800" dirty="0"/>
              <a:t>__________, </a:t>
            </a:r>
            <a:r>
              <a:rPr lang="en-US" sz="1800" i="1" dirty="0"/>
              <a:t>Catholic Evidence Training Outlines, </a:t>
            </a:r>
            <a:r>
              <a:rPr lang="en-US" sz="1800" dirty="0"/>
              <a:t>Ann Arbor: Catholic Evidence Guild, 1992. </a:t>
            </a:r>
          </a:p>
          <a:p>
            <a:pPr marL="369888" eaLnBrk="1" hangingPunct="1">
              <a:defRPr/>
            </a:pPr>
            <a:r>
              <a:rPr lang="en-US" sz="1800" dirty="0"/>
              <a:t>__________, </a:t>
            </a:r>
            <a:r>
              <a:rPr lang="en-US" sz="1800" i="1" dirty="0"/>
              <a:t>Theology and Sanity, </a:t>
            </a:r>
            <a:r>
              <a:rPr lang="en-US" sz="1800" dirty="0"/>
              <a:t>San Francisco: Ignatius Press, 1993. </a:t>
            </a:r>
          </a:p>
          <a:p>
            <a:pPr marL="369888" eaLnBrk="1" hangingPunct="1">
              <a:defRPr/>
            </a:pPr>
            <a:r>
              <a:rPr lang="en-US" sz="1800" dirty="0"/>
              <a:t>__________, </a:t>
            </a:r>
            <a:r>
              <a:rPr lang="en-US" sz="1800" i="1" dirty="0"/>
              <a:t>Theology for Beginners, </a:t>
            </a:r>
            <a:r>
              <a:rPr lang="en-US" sz="1800" dirty="0"/>
              <a:t>Ann Arbor: Servant Books, 1981. </a:t>
            </a:r>
          </a:p>
        </p:txBody>
      </p:sp>
      <p:pic>
        <p:nvPicPr>
          <p:cNvPr id="21508" name="Picture 5" descr="j039988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4040187"/>
            <a:ext cx="2971800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Rectangle 6"/>
          <p:cNvSpPr>
            <a:spLocks noChangeArrowheads="1"/>
          </p:cNvSpPr>
          <p:nvPr/>
        </p:nvSpPr>
        <p:spPr bwMode="auto">
          <a:xfrm>
            <a:off x="2778125" y="6596777"/>
            <a:ext cx="363753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1000" dirty="0">
                <a:latin typeface="Century Gothic" pitchFamily="34" charset="0"/>
                <a:cs typeface="Arial" charset="0"/>
              </a:rPr>
              <a:t>© 2016 Catholics for Israel (</a:t>
            </a:r>
            <a:r>
              <a:rPr lang="en-US" sz="1000" dirty="0">
                <a:latin typeface="Century Gothic" pitchFamily="34" charset="0"/>
                <a:cs typeface="Arial" charset="0"/>
                <a:hlinkClick r:id="rId4"/>
              </a:rPr>
              <a:t>www.catholicsforisrael.com</a:t>
            </a:r>
            <a:r>
              <a:rPr lang="en-US" sz="1000" dirty="0">
                <a:latin typeface="Century Gothic" pitchFamily="34" charset="0"/>
                <a:cs typeface="Arial" charset="0"/>
              </a:rPr>
              <a:t>)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OUTPUT_FILE_NAME" val="A00"/>
  <p:tag name="ISPRING_PRESENTATION_TITLE" val="A00"/>
  <p:tag name="ISPRING_SCORM_RATE_SLIDES" val="1"/>
  <p:tag name="ISPRING_SCORM_RATE_QUIZZES" val="0"/>
  <p:tag name="ISPRING_SCORM_PASSING_SCORE" val="100.000000"/>
  <p:tag name="ISPRING_ULTRA_SCORM_COURSE_ID" val="CBEFDB37-ACFE-4CCC-8A6E-73647AB4358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Content List"/>
  <p:tag name="ISPRINGCLOUDFOLDERID" val="0"/>
  <p:tag name="ISPRINGCLOUDFOLDERPATH" val="Repository"/>
  <p:tag name="ISPRING_OUTPUT_FOLDER" val="C:\Users\Andre\PowerPoints\CFI-HE-PPT"/>
  <p:tag name="ISPRING_FIRST_PUBLISH" val="1"/>
</p:tagLst>
</file>

<file path=ppt/theme/theme1.xml><?xml version="1.0" encoding="utf-8"?>
<a:theme xmlns:a="http://schemas.openxmlformats.org/drawingml/2006/main" name="001redleaf">
  <a:themeElements>
    <a:clrScheme name="001redleaf 15">
      <a:dk1>
        <a:srgbClr val="333333"/>
      </a:dk1>
      <a:lt1>
        <a:srgbClr val="FFFFFF"/>
      </a:lt1>
      <a:dk2>
        <a:srgbClr val="FF0000"/>
      </a:dk2>
      <a:lt2>
        <a:srgbClr val="FFFFFF"/>
      </a:lt2>
      <a:accent1>
        <a:srgbClr val="C0C0C0"/>
      </a:accent1>
      <a:accent2>
        <a:srgbClr val="FFCC00"/>
      </a:accent2>
      <a:accent3>
        <a:srgbClr val="FFAAAA"/>
      </a:accent3>
      <a:accent4>
        <a:srgbClr val="DADADA"/>
      </a:accent4>
      <a:accent5>
        <a:srgbClr val="DCDCDC"/>
      </a:accent5>
      <a:accent6>
        <a:srgbClr val="E7B900"/>
      </a:accent6>
      <a:hlink>
        <a:srgbClr val="FF9966"/>
      </a:hlink>
      <a:folHlink>
        <a:srgbClr val="009900"/>
      </a:folHlink>
    </a:clrScheme>
    <a:fontScheme name="001red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001redlea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1redlea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1redlea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1redlea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1redlea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1redlea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13">
        <a:dk1>
          <a:srgbClr val="000000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14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15">
        <a:dk1>
          <a:srgbClr val="333333"/>
        </a:dk1>
        <a:lt1>
          <a:srgbClr val="FFFFFF"/>
        </a:lt1>
        <a:dk2>
          <a:srgbClr val="FF0000"/>
        </a:dk2>
        <a:lt2>
          <a:srgbClr val="FFFFFF"/>
        </a:lt2>
        <a:accent1>
          <a:srgbClr val="C0C0C0"/>
        </a:accent1>
        <a:accent2>
          <a:srgbClr val="FFCC00"/>
        </a:accent2>
        <a:accent3>
          <a:srgbClr val="FFAAAA"/>
        </a:accent3>
        <a:accent4>
          <a:srgbClr val="DADADA"/>
        </a:accent4>
        <a:accent5>
          <a:srgbClr val="DCDCDC"/>
        </a:accent5>
        <a:accent6>
          <a:srgbClr val="E7B900"/>
        </a:accent6>
        <a:hlink>
          <a:srgbClr val="FF9966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001redleaf</Template>
  <TotalTime>859</TotalTime>
  <Words>1013</Words>
  <Application>Microsoft Office PowerPoint</Application>
  <PresentationFormat>On-screen Show (4:3)</PresentationFormat>
  <Paragraphs>113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Century Gothic</vt:lpstr>
      <vt:lpstr>Times New Roman</vt:lpstr>
      <vt:lpstr>001redleaf</vt:lpstr>
      <vt:lpstr>Man and His World</vt:lpstr>
      <vt:lpstr>The World Out There</vt:lpstr>
      <vt:lpstr>The Beauty of Creation</vt:lpstr>
      <vt:lpstr>The Beauty of Creation</vt:lpstr>
      <vt:lpstr>The Beauty of the Human Person</vt:lpstr>
      <vt:lpstr>Does Life Have a Meaning?</vt:lpstr>
      <vt:lpstr>Reality Check: Why Seek Truth?</vt:lpstr>
      <vt:lpstr>Popular Worldviews</vt:lpstr>
      <vt:lpstr>Man: Strange Animal</vt:lpstr>
      <vt:lpstr>The Human Person</vt:lpstr>
      <vt:lpstr>Matter and Spirit</vt:lpstr>
      <vt:lpstr>The Problem of Evil</vt:lpstr>
      <vt:lpstr>Death: Longing for Immortality</vt:lpstr>
      <vt:lpstr>Longing for “More”…</vt:lpstr>
      <vt:lpstr>God?</vt:lpstr>
      <vt:lpstr>Revelation?</vt:lpstr>
      <vt:lpstr>A Map of Life</vt:lpstr>
      <vt:lpstr>Prayer/Meditation</vt:lpstr>
      <vt:lpstr>Sources and Recommended Reading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A00</dc:title>
  <dc:creator>Catholics for Israel</dc:creator>
  <cp:lastModifiedBy>Andre Villeneuve</cp:lastModifiedBy>
  <cp:revision>62</cp:revision>
  <cp:lastPrinted>1601-01-01T00:00:00Z</cp:lastPrinted>
  <dcterms:created xsi:type="dcterms:W3CDTF">2005-05-09T02:52:34Z</dcterms:created>
  <dcterms:modified xsi:type="dcterms:W3CDTF">2021-06-05T17:14:29Z</dcterms:modified>
</cp:coreProperties>
</file>